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5" r:id="rId9"/>
  </p:sldIdLst>
  <p:sldSz cx="14630400" cy="8229600"/>
  <p:notesSz cx="8229600" cy="14630400"/>
  <p:embeddedFontLst>
    <p:embeddedFont>
      <p:font typeface="Lato" panose="020F0502020204030203" pitchFamily="34" charset="0"/>
      <p:regular r:id="rId11"/>
    </p:embeddedFont>
    <p:embeddedFont>
      <p:font typeface="Red Hat Text" panose="020B0604020202020204" charset="0"/>
      <p:regular r:id="rId12"/>
    </p:embeddedFont>
    <p:embeddedFont>
      <p:font typeface="Roboto Light" panose="02000000000000000000" pitchFamily="2" charset="0"/>
      <p:regular r:id="rId13"/>
      <p:italic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4852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7.jpe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453215" y="3216158"/>
            <a:ext cx="7468553" cy="1408033"/>
          </a:xfrm>
          <a:prstGeom prst="rect">
            <a:avLst/>
          </a:prstGeom>
          <a:noFill/>
          <a:ln/>
        </p:spPr>
        <p:txBody>
          <a:bodyPr wrap="square" lIns="0" tIns="0" rIns="0" bIns="0" rtlCol="0" anchor="t"/>
          <a:lstStyle/>
          <a:p>
            <a:pPr marL="0" indent="0">
              <a:lnSpc>
                <a:spcPts val="5500"/>
              </a:lnSpc>
              <a:buNone/>
            </a:pPr>
            <a:r>
              <a:rPr lang="en-US" sz="4400" dirty="0">
                <a:solidFill>
                  <a:srgbClr val="1F1E1E"/>
                </a:solidFill>
                <a:latin typeface="Red Hat Text" pitchFamily="34" charset="0"/>
                <a:ea typeface="Red Hat Text" pitchFamily="34" charset="-122"/>
                <a:cs typeface="Red Hat Text" pitchFamily="34" charset="-120"/>
              </a:rPr>
              <a:t>Postman: Revolutionizing API Development</a:t>
            </a:r>
            <a:endParaRPr lang="en-US" sz="4400" dirty="0"/>
          </a:p>
        </p:txBody>
      </p:sp>
      <p:sp>
        <p:nvSpPr>
          <p:cNvPr id="4" name="Text 1"/>
          <p:cNvSpPr/>
          <p:nvPr/>
        </p:nvSpPr>
        <p:spPr>
          <a:xfrm>
            <a:off x="6453216" y="5370439"/>
            <a:ext cx="7468553" cy="1149072"/>
          </a:xfrm>
          <a:prstGeom prst="rect">
            <a:avLst/>
          </a:prstGeom>
          <a:noFill/>
          <a:ln/>
        </p:spPr>
        <p:txBody>
          <a:bodyPr wrap="square" lIns="0" tIns="0" rIns="0" bIns="0" rtlCol="0" anchor="t"/>
          <a:lstStyle/>
          <a:p>
            <a:pPr marL="0" indent="0">
              <a:lnSpc>
                <a:spcPts val="3000"/>
              </a:lnSpc>
              <a:buNone/>
            </a:pPr>
            <a:r>
              <a:rPr lang="en-US" sz="2000" dirty="0"/>
              <a:t>Today, we'll dive into Postman, the transformative SaaS platform that's revolutionizing how developers build, test, and manage APIs. Discover how Postman empowers developers to streamline their workflows and enhance productivity in API development.</a:t>
            </a:r>
            <a:endParaRPr lang="en-US" sz="1850" dirty="0"/>
          </a:p>
        </p:txBody>
      </p:sp>
      <p:pic>
        <p:nvPicPr>
          <p:cNvPr id="1026" name="Picture 2" descr="Announces Postman Flows ...">
            <a:extLst>
              <a:ext uri="{FF2B5EF4-FFF2-40B4-BE49-F238E27FC236}">
                <a16:creationId xmlns:a16="http://schemas.microsoft.com/office/drawing/2014/main" id="{DF48960A-9E25-848C-4B51-A930182EF1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4679" y="546287"/>
            <a:ext cx="3998427" cy="20827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8F6CBA9-A3A0-168F-B22E-ACC2392EA61A}"/>
              </a:ext>
            </a:extLst>
          </p:cNvPr>
          <p:cNvPicPr>
            <a:picLocks noChangeAspect="1"/>
          </p:cNvPicPr>
          <p:nvPr/>
        </p:nvPicPr>
        <p:blipFill>
          <a:blip r:embed="rId5"/>
          <a:stretch>
            <a:fillRect/>
          </a:stretch>
        </p:blipFill>
        <p:spPr>
          <a:xfrm>
            <a:off x="12706064" y="7722612"/>
            <a:ext cx="1924336" cy="50698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87824" y="411627"/>
            <a:ext cx="6926937" cy="704017"/>
          </a:xfrm>
          <a:prstGeom prst="rect">
            <a:avLst/>
          </a:prstGeom>
          <a:noFill/>
          <a:ln/>
        </p:spPr>
        <p:txBody>
          <a:bodyPr wrap="none" lIns="0" tIns="0" rIns="0" bIns="0" rtlCol="0" anchor="t"/>
          <a:lstStyle/>
          <a:p>
            <a:pPr marL="0" indent="0">
              <a:lnSpc>
                <a:spcPts val="5500"/>
              </a:lnSpc>
              <a:buNone/>
            </a:pPr>
            <a:r>
              <a:rPr lang="en-US" sz="4400" dirty="0">
                <a:solidFill>
                  <a:srgbClr val="1F1E1E"/>
                </a:solidFill>
                <a:latin typeface="Red Hat Text" pitchFamily="34" charset="0"/>
                <a:ea typeface="Red Hat Text" pitchFamily="34" charset="-122"/>
                <a:cs typeface="Red Hat Text" pitchFamily="34" charset="-120"/>
              </a:rPr>
              <a:t>From API Client to Platform</a:t>
            </a:r>
            <a:endParaRPr lang="en-US" sz="4400" dirty="0"/>
          </a:p>
        </p:txBody>
      </p:sp>
      <p:sp>
        <p:nvSpPr>
          <p:cNvPr id="3" name="Text 1"/>
          <p:cNvSpPr/>
          <p:nvPr/>
        </p:nvSpPr>
        <p:spPr>
          <a:xfrm>
            <a:off x="837724" y="4833652"/>
            <a:ext cx="2816185" cy="351949"/>
          </a:xfrm>
          <a:prstGeom prst="rect">
            <a:avLst/>
          </a:prstGeom>
          <a:noFill/>
          <a:ln/>
        </p:spPr>
        <p:txBody>
          <a:bodyPr wrap="none" lIns="0" tIns="0" rIns="0" bIns="0" rtlCol="0" anchor="t"/>
          <a:lstStyle/>
          <a:p>
            <a:pPr marL="0" indent="0">
              <a:lnSpc>
                <a:spcPts val="2750"/>
              </a:lnSpc>
              <a:buNone/>
            </a:pPr>
            <a:r>
              <a:rPr lang="en-US" sz="2200" dirty="0">
                <a:solidFill>
                  <a:srgbClr val="1F1E1E"/>
                </a:solidFill>
                <a:latin typeface="Red Hat Text" pitchFamily="34" charset="0"/>
                <a:ea typeface="Red Hat Text" pitchFamily="34" charset="-122"/>
                <a:cs typeface="Red Hat Text" pitchFamily="34" charset="-120"/>
              </a:rPr>
              <a:t>Postman's Journey</a:t>
            </a:r>
            <a:endParaRPr lang="en-US" sz="2200" dirty="0"/>
          </a:p>
        </p:txBody>
      </p:sp>
      <p:sp>
        <p:nvSpPr>
          <p:cNvPr id="4" name="Text 2"/>
          <p:cNvSpPr/>
          <p:nvPr/>
        </p:nvSpPr>
        <p:spPr>
          <a:xfrm>
            <a:off x="837724" y="5424916"/>
            <a:ext cx="6185535" cy="1532096"/>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Postman started as a simple API client, but quickly grew into a powerful suite of tools for all phases of API development. Now, it's a fully-fledged SaaS platform used by millions of developers worldwide.</a:t>
            </a:r>
            <a:endParaRPr lang="en-US" sz="1850" dirty="0"/>
          </a:p>
        </p:txBody>
      </p:sp>
      <p:sp>
        <p:nvSpPr>
          <p:cNvPr id="5" name="Text 3"/>
          <p:cNvSpPr/>
          <p:nvPr/>
        </p:nvSpPr>
        <p:spPr>
          <a:xfrm>
            <a:off x="7614761" y="4833652"/>
            <a:ext cx="2816185" cy="351949"/>
          </a:xfrm>
          <a:prstGeom prst="rect">
            <a:avLst/>
          </a:prstGeom>
          <a:noFill/>
          <a:ln/>
        </p:spPr>
        <p:txBody>
          <a:bodyPr wrap="none" lIns="0" tIns="0" rIns="0" bIns="0" rtlCol="0" anchor="t"/>
          <a:lstStyle/>
          <a:p>
            <a:pPr marL="0" indent="0">
              <a:lnSpc>
                <a:spcPts val="2750"/>
              </a:lnSpc>
              <a:buNone/>
            </a:pPr>
            <a:r>
              <a:rPr lang="en-US" sz="2200" dirty="0">
                <a:solidFill>
                  <a:srgbClr val="1F1E1E"/>
                </a:solidFill>
                <a:latin typeface="Red Hat Text" pitchFamily="34" charset="0"/>
                <a:ea typeface="Red Hat Text" pitchFamily="34" charset="-122"/>
                <a:cs typeface="Red Hat Text" pitchFamily="34" charset="-120"/>
              </a:rPr>
              <a:t>Key Developments</a:t>
            </a:r>
            <a:endParaRPr lang="en-US" sz="2200" dirty="0"/>
          </a:p>
        </p:txBody>
      </p:sp>
      <p:sp>
        <p:nvSpPr>
          <p:cNvPr id="6" name="Text 4"/>
          <p:cNvSpPr/>
          <p:nvPr/>
        </p:nvSpPr>
        <p:spPr>
          <a:xfrm>
            <a:off x="7614761" y="5424916"/>
            <a:ext cx="6185535" cy="1149072"/>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Postman started by 3 friends, has now evolved to include features for API design, testing, documentation, collaboration, monitoring, and more.</a:t>
            </a:r>
            <a:endParaRPr lang="en-US" sz="1850" dirty="0"/>
          </a:p>
        </p:txBody>
      </p:sp>
      <p:pic>
        <p:nvPicPr>
          <p:cNvPr id="8" name="Picture 7">
            <a:extLst>
              <a:ext uri="{FF2B5EF4-FFF2-40B4-BE49-F238E27FC236}">
                <a16:creationId xmlns:a16="http://schemas.microsoft.com/office/drawing/2014/main" id="{26AD8EB1-7EE7-26D6-ED4C-84950C953486}"/>
              </a:ext>
            </a:extLst>
          </p:cNvPr>
          <p:cNvPicPr>
            <a:picLocks noChangeAspect="1"/>
          </p:cNvPicPr>
          <p:nvPr/>
        </p:nvPicPr>
        <p:blipFill>
          <a:blip r:embed="rId3"/>
          <a:stretch>
            <a:fillRect/>
          </a:stretch>
        </p:blipFill>
        <p:spPr>
          <a:xfrm>
            <a:off x="12792125" y="7702475"/>
            <a:ext cx="1762971" cy="491792"/>
          </a:xfrm>
          <a:prstGeom prst="rect">
            <a:avLst/>
          </a:prstGeom>
        </p:spPr>
      </p:pic>
      <p:pic>
        <p:nvPicPr>
          <p:cNvPr id="10" name="Picture 9">
            <a:extLst>
              <a:ext uri="{FF2B5EF4-FFF2-40B4-BE49-F238E27FC236}">
                <a16:creationId xmlns:a16="http://schemas.microsoft.com/office/drawing/2014/main" id="{2A51168C-9192-4771-143A-6007AE98A92C}"/>
              </a:ext>
            </a:extLst>
          </p:cNvPr>
          <p:cNvPicPr>
            <a:picLocks noChangeAspect="1"/>
          </p:cNvPicPr>
          <p:nvPr/>
        </p:nvPicPr>
        <p:blipFill>
          <a:blip r:embed="rId4"/>
          <a:stretch>
            <a:fillRect/>
          </a:stretch>
        </p:blipFill>
        <p:spPr>
          <a:xfrm>
            <a:off x="837724" y="1347074"/>
            <a:ext cx="6327816" cy="3425087"/>
          </a:xfrm>
          <a:prstGeom prst="rect">
            <a:avLst/>
          </a:prstGeom>
        </p:spPr>
      </p:pic>
      <p:pic>
        <p:nvPicPr>
          <p:cNvPr id="2052" name="Picture 4" descr="postman: Darling of developers, how Postman made a $2 billion valuation  look like an overnight success - The Economic Times">
            <a:extLst>
              <a:ext uri="{FF2B5EF4-FFF2-40B4-BE49-F238E27FC236}">
                <a16:creationId xmlns:a16="http://schemas.microsoft.com/office/drawing/2014/main" id="{6FCDA94B-2D1A-27A5-ED49-0F41C22D06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1378" y="1348140"/>
            <a:ext cx="4567036" cy="34252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166813"/>
            <a:ext cx="5632490" cy="704017"/>
          </a:xfrm>
          <a:prstGeom prst="rect">
            <a:avLst/>
          </a:prstGeom>
          <a:noFill/>
          <a:ln/>
        </p:spPr>
        <p:txBody>
          <a:bodyPr wrap="none" lIns="0" tIns="0" rIns="0" bIns="0" rtlCol="0" anchor="t"/>
          <a:lstStyle/>
          <a:p>
            <a:pPr marL="0" indent="0">
              <a:lnSpc>
                <a:spcPts val="5500"/>
              </a:lnSpc>
              <a:buNone/>
            </a:pPr>
            <a:r>
              <a:rPr lang="en-US" sz="4400" dirty="0">
                <a:solidFill>
                  <a:srgbClr val="1F1E1E"/>
                </a:solidFill>
                <a:latin typeface="Red Hat Text" pitchFamily="34" charset="0"/>
                <a:ea typeface="Red Hat Text" pitchFamily="34" charset="-122"/>
                <a:cs typeface="Red Hat Text" pitchFamily="34" charset="-120"/>
              </a:rPr>
              <a:t>Features</a:t>
            </a:r>
            <a:endParaRPr lang="en-US" sz="4400" dirty="0"/>
          </a:p>
        </p:txBody>
      </p:sp>
      <p:sp>
        <p:nvSpPr>
          <p:cNvPr id="4" name="Shape 1"/>
          <p:cNvSpPr/>
          <p:nvPr/>
        </p:nvSpPr>
        <p:spPr>
          <a:xfrm>
            <a:off x="837724" y="2499003"/>
            <a:ext cx="418862" cy="418862"/>
          </a:xfrm>
          <a:prstGeom prst="roundRect">
            <a:avLst>
              <a:gd name="adj" fmla="val 8573"/>
            </a:avLst>
          </a:prstGeom>
          <a:solidFill>
            <a:srgbClr val="F3E8E8"/>
          </a:solidFill>
          <a:ln/>
        </p:spPr>
      </p:sp>
      <p:sp>
        <p:nvSpPr>
          <p:cNvPr id="5" name="Text 2"/>
          <p:cNvSpPr/>
          <p:nvPr/>
        </p:nvSpPr>
        <p:spPr>
          <a:xfrm>
            <a:off x="1495901" y="2499003"/>
            <a:ext cx="2816185" cy="351949"/>
          </a:xfrm>
          <a:prstGeom prst="rect">
            <a:avLst/>
          </a:prstGeom>
          <a:noFill/>
          <a:ln/>
        </p:spPr>
        <p:txBody>
          <a:bodyPr wrap="none" lIns="0" tIns="0" rIns="0" bIns="0" rtlCol="0" anchor="t"/>
          <a:lstStyle/>
          <a:p>
            <a:pPr marL="0" indent="0">
              <a:lnSpc>
                <a:spcPts val="2750"/>
              </a:lnSpc>
              <a:buNone/>
            </a:pPr>
            <a:r>
              <a:rPr lang="en-US" sz="2200" dirty="0">
                <a:solidFill>
                  <a:srgbClr val="3B3535"/>
                </a:solidFill>
                <a:latin typeface="Red Hat Text" pitchFamily="34" charset="0"/>
                <a:ea typeface="Red Hat Text" pitchFamily="34" charset="-122"/>
                <a:cs typeface="Red Hat Text" pitchFamily="34" charset="-120"/>
              </a:rPr>
              <a:t>API Development</a:t>
            </a:r>
            <a:endParaRPr lang="en-US" sz="2200" dirty="0"/>
          </a:p>
        </p:txBody>
      </p:sp>
      <p:sp>
        <p:nvSpPr>
          <p:cNvPr id="6" name="Text 3"/>
          <p:cNvSpPr/>
          <p:nvPr/>
        </p:nvSpPr>
        <p:spPr>
          <a:xfrm>
            <a:off x="1495901" y="2994541"/>
            <a:ext cx="2956441" cy="1149072"/>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Create, build, and manage your APIs with Postman's intuitive interface.</a:t>
            </a:r>
            <a:endParaRPr lang="en-US" sz="1850" dirty="0"/>
          </a:p>
        </p:txBody>
      </p:sp>
      <p:sp>
        <p:nvSpPr>
          <p:cNvPr id="7" name="Shape 4"/>
          <p:cNvSpPr/>
          <p:nvPr/>
        </p:nvSpPr>
        <p:spPr>
          <a:xfrm>
            <a:off x="4691658" y="2499003"/>
            <a:ext cx="418862" cy="418862"/>
          </a:xfrm>
          <a:prstGeom prst="roundRect">
            <a:avLst>
              <a:gd name="adj" fmla="val 8573"/>
            </a:avLst>
          </a:prstGeom>
          <a:solidFill>
            <a:srgbClr val="F3E8E8"/>
          </a:solidFill>
          <a:ln/>
        </p:spPr>
      </p:sp>
      <p:sp>
        <p:nvSpPr>
          <p:cNvPr id="8" name="Text 5"/>
          <p:cNvSpPr/>
          <p:nvPr/>
        </p:nvSpPr>
        <p:spPr>
          <a:xfrm>
            <a:off x="5349835" y="2499003"/>
            <a:ext cx="2905006" cy="351949"/>
          </a:xfrm>
          <a:prstGeom prst="rect">
            <a:avLst/>
          </a:prstGeom>
          <a:noFill/>
          <a:ln/>
        </p:spPr>
        <p:txBody>
          <a:bodyPr wrap="none" lIns="0" tIns="0" rIns="0" bIns="0" rtlCol="0" anchor="t"/>
          <a:lstStyle/>
          <a:p>
            <a:pPr marL="0" indent="0">
              <a:lnSpc>
                <a:spcPts val="2750"/>
              </a:lnSpc>
              <a:buNone/>
            </a:pPr>
            <a:r>
              <a:rPr lang="en-US" sz="2200" dirty="0">
                <a:solidFill>
                  <a:srgbClr val="3B3535"/>
                </a:solidFill>
                <a:latin typeface="Red Hat Text" pitchFamily="34" charset="0"/>
                <a:ea typeface="Red Hat Text" pitchFamily="34" charset="-122"/>
                <a:cs typeface="Red Hat Text" pitchFamily="34" charset="-120"/>
              </a:rPr>
              <a:t>Testing and Debugging</a:t>
            </a:r>
            <a:endParaRPr lang="en-US" sz="2200" dirty="0"/>
          </a:p>
        </p:txBody>
      </p:sp>
      <p:sp>
        <p:nvSpPr>
          <p:cNvPr id="9" name="Text 6"/>
          <p:cNvSpPr/>
          <p:nvPr/>
        </p:nvSpPr>
        <p:spPr>
          <a:xfrm>
            <a:off x="5349835" y="2994541"/>
            <a:ext cx="2956441" cy="1532096"/>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Ensure your APIs work flawlessly with comprehensive testing and debugging features.</a:t>
            </a:r>
            <a:endParaRPr lang="en-US" sz="1850" dirty="0"/>
          </a:p>
        </p:txBody>
      </p:sp>
      <p:sp>
        <p:nvSpPr>
          <p:cNvPr id="10" name="Shape 7"/>
          <p:cNvSpPr/>
          <p:nvPr/>
        </p:nvSpPr>
        <p:spPr>
          <a:xfrm>
            <a:off x="837724" y="5035153"/>
            <a:ext cx="418862" cy="418862"/>
          </a:xfrm>
          <a:prstGeom prst="roundRect">
            <a:avLst>
              <a:gd name="adj" fmla="val 8573"/>
            </a:avLst>
          </a:prstGeom>
          <a:solidFill>
            <a:srgbClr val="F3E8E8"/>
          </a:solidFill>
          <a:ln/>
        </p:spPr>
      </p:sp>
      <p:sp>
        <p:nvSpPr>
          <p:cNvPr id="11" name="Text 8"/>
          <p:cNvSpPr/>
          <p:nvPr/>
        </p:nvSpPr>
        <p:spPr>
          <a:xfrm>
            <a:off x="1495901" y="5035153"/>
            <a:ext cx="2816185" cy="351949"/>
          </a:xfrm>
          <a:prstGeom prst="rect">
            <a:avLst/>
          </a:prstGeom>
          <a:noFill/>
          <a:ln/>
        </p:spPr>
        <p:txBody>
          <a:bodyPr wrap="none" lIns="0" tIns="0" rIns="0" bIns="0" rtlCol="0" anchor="t"/>
          <a:lstStyle/>
          <a:p>
            <a:pPr marL="0" indent="0">
              <a:lnSpc>
                <a:spcPts val="2750"/>
              </a:lnSpc>
              <a:buNone/>
            </a:pPr>
            <a:r>
              <a:rPr lang="en-US" sz="2200" dirty="0">
                <a:solidFill>
                  <a:srgbClr val="3B3535"/>
                </a:solidFill>
                <a:latin typeface="Red Hat Text" pitchFamily="34" charset="0"/>
                <a:ea typeface="Red Hat Text" pitchFamily="34" charset="-122"/>
                <a:cs typeface="Red Hat Text" pitchFamily="34" charset="-120"/>
              </a:rPr>
              <a:t>Collaboration</a:t>
            </a:r>
            <a:endParaRPr lang="en-US" sz="2200" dirty="0"/>
          </a:p>
        </p:txBody>
      </p:sp>
      <p:sp>
        <p:nvSpPr>
          <p:cNvPr id="12" name="Text 9"/>
          <p:cNvSpPr/>
          <p:nvPr/>
        </p:nvSpPr>
        <p:spPr>
          <a:xfrm>
            <a:off x="1495901" y="5530691"/>
            <a:ext cx="2956441" cy="1149072"/>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Work seamlessly with your team on API projects using built-in collaboration tools.</a:t>
            </a:r>
            <a:endParaRPr lang="en-US" sz="1850" dirty="0"/>
          </a:p>
        </p:txBody>
      </p:sp>
      <p:sp>
        <p:nvSpPr>
          <p:cNvPr id="13" name="Shape 10"/>
          <p:cNvSpPr/>
          <p:nvPr/>
        </p:nvSpPr>
        <p:spPr>
          <a:xfrm>
            <a:off x="4691658" y="5035153"/>
            <a:ext cx="418862" cy="418862"/>
          </a:xfrm>
          <a:prstGeom prst="roundRect">
            <a:avLst>
              <a:gd name="adj" fmla="val 8573"/>
            </a:avLst>
          </a:prstGeom>
          <a:solidFill>
            <a:srgbClr val="F3E8E8"/>
          </a:solidFill>
          <a:ln/>
        </p:spPr>
      </p:sp>
      <p:sp>
        <p:nvSpPr>
          <p:cNvPr id="14" name="Text 11"/>
          <p:cNvSpPr/>
          <p:nvPr/>
        </p:nvSpPr>
        <p:spPr>
          <a:xfrm>
            <a:off x="5349835" y="5035153"/>
            <a:ext cx="2816185" cy="351949"/>
          </a:xfrm>
          <a:prstGeom prst="rect">
            <a:avLst/>
          </a:prstGeom>
          <a:noFill/>
          <a:ln/>
        </p:spPr>
        <p:txBody>
          <a:bodyPr wrap="none" lIns="0" tIns="0" rIns="0" bIns="0" rtlCol="0" anchor="t"/>
          <a:lstStyle/>
          <a:p>
            <a:pPr marL="0" indent="0">
              <a:lnSpc>
                <a:spcPts val="2750"/>
              </a:lnSpc>
              <a:buNone/>
            </a:pPr>
            <a:r>
              <a:rPr lang="en-US" sz="2200" dirty="0">
                <a:solidFill>
                  <a:srgbClr val="3B3535"/>
                </a:solidFill>
                <a:latin typeface="Red Hat Text" pitchFamily="34" charset="0"/>
                <a:ea typeface="Red Hat Text" pitchFamily="34" charset="-122"/>
                <a:cs typeface="Red Hat Text" pitchFamily="34" charset="-120"/>
              </a:rPr>
              <a:t>Monitoring</a:t>
            </a:r>
            <a:endParaRPr lang="en-US" sz="2200" dirty="0"/>
          </a:p>
        </p:txBody>
      </p:sp>
      <p:sp>
        <p:nvSpPr>
          <p:cNvPr id="15" name="Text 12"/>
          <p:cNvSpPr/>
          <p:nvPr/>
        </p:nvSpPr>
        <p:spPr>
          <a:xfrm>
            <a:off x="5349835" y="5530691"/>
            <a:ext cx="2956441" cy="1532096"/>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Gain valuable insights into your API's performance with real-time monitoring and analytics.</a:t>
            </a:r>
            <a:endParaRPr lang="en-US" sz="1850" dirty="0"/>
          </a:p>
        </p:txBody>
      </p:sp>
      <p:pic>
        <p:nvPicPr>
          <p:cNvPr id="3074" name="Picture 2" descr="Postman - YouTube">
            <a:extLst>
              <a:ext uri="{FF2B5EF4-FFF2-40B4-BE49-F238E27FC236}">
                <a16:creationId xmlns:a16="http://schemas.microsoft.com/office/drawing/2014/main" id="{8B044D37-3451-0663-A603-EA3A4E9917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742" y="2386327"/>
            <a:ext cx="699373" cy="69937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Postman - YouTube">
            <a:extLst>
              <a:ext uri="{FF2B5EF4-FFF2-40B4-BE49-F238E27FC236}">
                <a16:creationId xmlns:a16="http://schemas.microsoft.com/office/drawing/2014/main" id="{7A765AE9-2431-8DF4-AA53-2FEB6F2E40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0537" y="2409632"/>
            <a:ext cx="699373" cy="69937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Postman - YouTube">
            <a:extLst>
              <a:ext uri="{FF2B5EF4-FFF2-40B4-BE49-F238E27FC236}">
                <a16:creationId xmlns:a16="http://schemas.microsoft.com/office/drawing/2014/main" id="{5115A040-FF9B-B147-325E-890E37BCB7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755" y="4894897"/>
            <a:ext cx="699373" cy="69937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Postman - YouTube">
            <a:extLst>
              <a:ext uri="{FF2B5EF4-FFF2-40B4-BE49-F238E27FC236}">
                <a16:creationId xmlns:a16="http://schemas.microsoft.com/office/drawing/2014/main" id="{CFD77786-C026-0661-71F4-563BFD1FAA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1645" y="4894897"/>
            <a:ext cx="699373" cy="6993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340406"/>
            <a:ext cx="5632490" cy="704017"/>
          </a:xfrm>
          <a:prstGeom prst="rect">
            <a:avLst/>
          </a:prstGeom>
          <a:noFill/>
          <a:ln/>
        </p:spPr>
        <p:txBody>
          <a:bodyPr wrap="none" lIns="0" tIns="0" rIns="0" bIns="0" rtlCol="0" anchor="t"/>
          <a:lstStyle/>
          <a:p>
            <a:pPr marL="0" indent="0">
              <a:lnSpc>
                <a:spcPts val="5500"/>
              </a:lnSpc>
              <a:buNone/>
            </a:pPr>
            <a:r>
              <a:rPr lang="en-US" sz="4400" dirty="0">
                <a:solidFill>
                  <a:srgbClr val="1F1E1E"/>
                </a:solidFill>
                <a:latin typeface="Red Hat Text" pitchFamily="34" charset="0"/>
                <a:ea typeface="Red Hat Text" pitchFamily="34" charset="-122"/>
                <a:cs typeface="Red Hat Text" pitchFamily="34" charset="-120"/>
              </a:rPr>
              <a:t>Seamless Integration</a:t>
            </a:r>
            <a:endParaRPr lang="en-US" sz="4400" dirty="0"/>
          </a:p>
        </p:txBody>
      </p:sp>
      <p:sp>
        <p:nvSpPr>
          <p:cNvPr id="4" name="Shape 1"/>
          <p:cNvSpPr/>
          <p:nvPr/>
        </p:nvSpPr>
        <p:spPr>
          <a:xfrm>
            <a:off x="837724" y="2403396"/>
            <a:ext cx="3614618" cy="2506266"/>
          </a:xfrm>
          <a:prstGeom prst="roundRect">
            <a:avLst>
              <a:gd name="adj" fmla="val 1433"/>
            </a:avLst>
          </a:prstGeom>
          <a:solidFill>
            <a:srgbClr val="F3E8E8"/>
          </a:solidFill>
          <a:ln/>
        </p:spPr>
      </p:sp>
      <p:sp>
        <p:nvSpPr>
          <p:cNvPr id="5" name="Text 2"/>
          <p:cNvSpPr/>
          <p:nvPr/>
        </p:nvSpPr>
        <p:spPr>
          <a:xfrm>
            <a:off x="1077039" y="2642711"/>
            <a:ext cx="2816185" cy="351949"/>
          </a:xfrm>
          <a:prstGeom prst="rect">
            <a:avLst/>
          </a:prstGeom>
          <a:noFill/>
          <a:ln/>
        </p:spPr>
        <p:txBody>
          <a:bodyPr wrap="none" lIns="0" tIns="0" rIns="0" bIns="0" rtlCol="0" anchor="t"/>
          <a:lstStyle/>
          <a:p>
            <a:pPr marL="0" indent="0">
              <a:lnSpc>
                <a:spcPts val="2750"/>
              </a:lnSpc>
              <a:buNone/>
            </a:pPr>
            <a:r>
              <a:rPr lang="en-US" sz="2200" dirty="0">
                <a:solidFill>
                  <a:srgbClr val="3B3535"/>
                </a:solidFill>
                <a:latin typeface="Red Hat Text" pitchFamily="34" charset="0"/>
                <a:ea typeface="Red Hat Text" pitchFamily="34" charset="-122"/>
                <a:cs typeface="Red Hat Text" pitchFamily="34" charset="-120"/>
              </a:rPr>
              <a:t>Tools and Ecosystems</a:t>
            </a:r>
            <a:endParaRPr lang="en-US" sz="2200" dirty="0"/>
          </a:p>
        </p:txBody>
      </p:sp>
      <p:sp>
        <p:nvSpPr>
          <p:cNvPr id="6" name="Text 3"/>
          <p:cNvSpPr/>
          <p:nvPr/>
        </p:nvSpPr>
        <p:spPr>
          <a:xfrm>
            <a:off x="1077039" y="3138249"/>
            <a:ext cx="3135987" cy="1532096"/>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Postman integrates seamlessly with popular tools and ecosystems like GitHub, Slack, and AWS.</a:t>
            </a:r>
            <a:endParaRPr lang="en-US" sz="1850" dirty="0"/>
          </a:p>
        </p:txBody>
      </p:sp>
      <p:sp>
        <p:nvSpPr>
          <p:cNvPr id="7" name="Shape 4"/>
          <p:cNvSpPr/>
          <p:nvPr/>
        </p:nvSpPr>
        <p:spPr>
          <a:xfrm>
            <a:off x="4691658" y="2403396"/>
            <a:ext cx="3614618" cy="2506266"/>
          </a:xfrm>
          <a:prstGeom prst="roundRect">
            <a:avLst>
              <a:gd name="adj" fmla="val 1433"/>
            </a:avLst>
          </a:prstGeom>
          <a:solidFill>
            <a:srgbClr val="F3E8E8"/>
          </a:solidFill>
          <a:ln/>
        </p:spPr>
      </p:sp>
      <p:sp>
        <p:nvSpPr>
          <p:cNvPr id="8" name="Text 5"/>
          <p:cNvSpPr/>
          <p:nvPr/>
        </p:nvSpPr>
        <p:spPr>
          <a:xfrm>
            <a:off x="4930973" y="2642711"/>
            <a:ext cx="2816185" cy="351949"/>
          </a:xfrm>
          <a:prstGeom prst="rect">
            <a:avLst/>
          </a:prstGeom>
          <a:noFill/>
          <a:ln/>
        </p:spPr>
        <p:txBody>
          <a:bodyPr wrap="none" lIns="0" tIns="0" rIns="0" bIns="0" rtlCol="0" anchor="t"/>
          <a:lstStyle/>
          <a:p>
            <a:pPr marL="0" indent="0">
              <a:lnSpc>
                <a:spcPts val="2750"/>
              </a:lnSpc>
              <a:buNone/>
            </a:pPr>
            <a:r>
              <a:rPr lang="en-US" sz="2200" dirty="0">
                <a:solidFill>
                  <a:srgbClr val="3B3535"/>
                </a:solidFill>
                <a:latin typeface="Red Hat Text" pitchFamily="34" charset="0"/>
                <a:ea typeface="Red Hat Text" pitchFamily="34" charset="-122"/>
                <a:cs typeface="Red Hat Text" pitchFamily="34" charset="-120"/>
              </a:rPr>
              <a:t>Workflows</a:t>
            </a:r>
            <a:endParaRPr lang="en-US" sz="2200" dirty="0"/>
          </a:p>
        </p:txBody>
      </p:sp>
      <p:sp>
        <p:nvSpPr>
          <p:cNvPr id="9" name="Text 6"/>
          <p:cNvSpPr/>
          <p:nvPr/>
        </p:nvSpPr>
        <p:spPr>
          <a:xfrm>
            <a:off x="4930973" y="3138249"/>
            <a:ext cx="3135987" cy="1532096"/>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Connect your workflows to automate tasks and streamline your API development process.</a:t>
            </a:r>
            <a:endParaRPr lang="en-US" sz="1850" dirty="0"/>
          </a:p>
        </p:txBody>
      </p:sp>
      <p:sp>
        <p:nvSpPr>
          <p:cNvPr id="10" name="Shape 7"/>
          <p:cNvSpPr/>
          <p:nvPr/>
        </p:nvSpPr>
        <p:spPr>
          <a:xfrm>
            <a:off x="837724" y="5148977"/>
            <a:ext cx="7468553" cy="1740218"/>
          </a:xfrm>
          <a:prstGeom prst="roundRect">
            <a:avLst>
              <a:gd name="adj" fmla="val 2063"/>
            </a:avLst>
          </a:prstGeom>
          <a:solidFill>
            <a:srgbClr val="F3E8E8"/>
          </a:solidFill>
          <a:ln/>
        </p:spPr>
      </p:sp>
      <p:sp>
        <p:nvSpPr>
          <p:cNvPr id="11" name="Text 8"/>
          <p:cNvSpPr/>
          <p:nvPr/>
        </p:nvSpPr>
        <p:spPr>
          <a:xfrm>
            <a:off x="1077039" y="5388293"/>
            <a:ext cx="2816185" cy="351949"/>
          </a:xfrm>
          <a:prstGeom prst="rect">
            <a:avLst/>
          </a:prstGeom>
          <a:noFill/>
          <a:ln/>
        </p:spPr>
        <p:txBody>
          <a:bodyPr wrap="none" lIns="0" tIns="0" rIns="0" bIns="0" rtlCol="0" anchor="t"/>
          <a:lstStyle/>
          <a:p>
            <a:pPr marL="0" indent="0">
              <a:lnSpc>
                <a:spcPts val="2750"/>
              </a:lnSpc>
              <a:buNone/>
            </a:pPr>
            <a:r>
              <a:rPr lang="en-US" sz="2200" dirty="0">
                <a:solidFill>
                  <a:srgbClr val="3B3535"/>
                </a:solidFill>
                <a:latin typeface="Red Hat Text" pitchFamily="34" charset="0"/>
                <a:ea typeface="Red Hat Text" pitchFamily="34" charset="-122"/>
                <a:cs typeface="Red Hat Text" pitchFamily="34" charset="-120"/>
              </a:rPr>
              <a:t>Ecosystem</a:t>
            </a:r>
            <a:endParaRPr lang="en-US" sz="2200" dirty="0"/>
          </a:p>
        </p:txBody>
      </p:sp>
      <p:sp>
        <p:nvSpPr>
          <p:cNvPr id="12" name="Text 9"/>
          <p:cNvSpPr/>
          <p:nvPr/>
        </p:nvSpPr>
        <p:spPr>
          <a:xfrm>
            <a:off x="1077039" y="5883831"/>
            <a:ext cx="6989921" cy="766048"/>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Benefit from a thriving community and ecosystem of resources, tutorials, and plugins.</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81526" y="968454"/>
            <a:ext cx="7020163" cy="656749"/>
          </a:xfrm>
          <a:prstGeom prst="rect">
            <a:avLst/>
          </a:prstGeom>
          <a:noFill/>
          <a:ln/>
        </p:spPr>
        <p:txBody>
          <a:bodyPr wrap="none" lIns="0" tIns="0" rIns="0" bIns="0" rtlCol="0" anchor="t"/>
          <a:lstStyle/>
          <a:p>
            <a:pPr marL="0" indent="0">
              <a:lnSpc>
                <a:spcPts val="5150"/>
              </a:lnSpc>
              <a:buNone/>
            </a:pPr>
            <a:r>
              <a:rPr lang="en-US" sz="4100" dirty="0">
                <a:solidFill>
                  <a:srgbClr val="1F1E1E"/>
                </a:solidFill>
                <a:latin typeface="Red Hat Text" pitchFamily="34" charset="0"/>
                <a:ea typeface="Red Hat Text" pitchFamily="34" charset="-122"/>
                <a:cs typeface="Red Hat Text" pitchFamily="34" charset="-120"/>
              </a:rPr>
              <a:t>Value Proposition</a:t>
            </a:r>
            <a:endParaRPr lang="en-US" sz="4100" dirty="0"/>
          </a:p>
        </p:txBody>
      </p:sp>
      <p:pic>
        <p:nvPicPr>
          <p:cNvPr id="4" name="Image 1" descr="preencoded.png"/>
          <p:cNvPicPr>
            <a:picLocks noChangeAspect="1"/>
          </p:cNvPicPr>
          <p:nvPr/>
        </p:nvPicPr>
        <p:blipFill>
          <a:blip r:embed="rId4"/>
          <a:stretch>
            <a:fillRect/>
          </a:stretch>
        </p:blipFill>
        <p:spPr>
          <a:xfrm>
            <a:off x="781526" y="1960126"/>
            <a:ext cx="558165" cy="558165"/>
          </a:xfrm>
          <a:prstGeom prst="rect">
            <a:avLst/>
          </a:prstGeom>
        </p:spPr>
      </p:pic>
      <p:sp>
        <p:nvSpPr>
          <p:cNvPr id="5" name="Text 1"/>
          <p:cNvSpPr/>
          <p:nvPr/>
        </p:nvSpPr>
        <p:spPr>
          <a:xfrm>
            <a:off x="781526" y="2741533"/>
            <a:ext cx="2626995" cy="328255"/>
          </a:xfrm>
          <a:prstGeom prst="rect">
            <a:avLst/>
          </a:prstGeom>
          <a:noFill/>
          <a:ln/>
        </p:spPr>
        <p:txBody>
          <a:bodyPr wrap="none" lIns="0" tIns="0" rIns="0" bIns="0" rtlCol="0" anchor="t"/>
          <a:lstStyle/>
          <a:p>
            <a:pPr marL="0" indent="0" algn="l">
              <a:lnSpc>
                <a:spcPts val="2550"/>
              </a:lnSpc>
              <a:buNone/>
            </a:pPr>
            <a:r>
              <a:rPr lang="en-US" sz="2050" dirty="0">
                <a:solidFill>
                  <a:srgbClr val="3B3535"/>
                </a:solidFill>
                <a:latin typeface="Red Hat Text" pitchFamily="34" charset="0"/>
                <a:ea typeface="Red Hat Text" pitchFamily="34" charset="-122"/>
                <a:cs typeface="Red Hat Text" pitchFamily="34" charset="-120"/>
              </a:rPr>
              <a:t>Faster Time to Market</a:t>
            </a:r>
            <a:endParaRPr lang="en-US" sz="2050" dirty="0"/>
          </a:p>
        </p:txBody>
      </p:sp>
      <p:sp>
        <p:nvSpPr>
          <p:cNvPr id="6" name="Text 2"/>
          <p:cNvSpPr/>
          <p:nvPr/>
        </p:nvSpPr>
        <p:spPr>
          <a:xfrm>
            <a:off x="781526" y="3203734"/>
            <a:ext cx="3622953" cy="1071920"/>
          </a:xfrm>
          <a:prstGeom prst="rect">
            <a:avLst/>
          </a:prstGeom>
          <a:noFill/>
          <a:ln/>
        </p:spPr>
        <p:txBody>
          <a:bodyPr wrap="square" lIns="0" tIns="0" rIns="0" bIns="0" rtlCol="0" anchor="t"/>
          <a:lstStyle/>
          <a:p>
            <a:pPr marL="0" indent="0" algn="l">
              <a:lnSpc>
                <a:spcPts val="2800"/>
              </a:lnSpc>
              <a:buNone/>
            </a:pPr>
            <a:r>
              <a:rPr lang="en-US" sz="1750" dirty="0">
                <a:solidFill>
                  <a:srgbClr val="3B3535"/>
                </a:solidFill>
                <a:latin typeface="Roboto Light" pitchFamily="34" charset="0"/>
                <a:ea typeface="Roboto Light" pitchFamily="34" charset="-122"/>
                <a:cs typeface="Roboto Light" pitchFamily="34" charset="-120"/>
              </a:rPr>
              <a:t>Postman helps developers build and deploy APIs faster, getting your products to market quicker.</a:t>
            </a:r>
            <a:endParaRPr lang="en-US" sz="1750" dirty="0"/>
          </a:p>
        </p:txBody>
      </p:sp>
      <p:pic>
        <p:nvPicPr>
          <p:cNvPr id="7" name="Image 2" descr="preencoded.png"/>
          <p:cNvPicPr>
            <a:picLocks noChangeAspect="1"/>
          </p:cNvPicPr>
          <p:nvPr/>
        </p:nvPicPr>
        <p:blipFill>
          <a:blip r:embed="rId5"/>
          <a:stretch>
            <a:fillRect/>
          </a:stretch>
        </p:blipFill>
        <p:spPr>
          <a:xfrm>
            <a:off x="4739402" y="1960126"/>
            <a:ext cx="558165" cy="558165"/>
          </a:xfrm>
          <a:prstGeom prst="rect">
            <a:avLst/>
          </a:prstGeom>
        </p:spPr>
      </p:pic>
      <p:sp>
        <p:nvSpPr>
          <p:cNvPr id="8" name="Text 3"/>
          <p:cNvSpPr/>
          <p:nvPr/>
        </p:nvSpPr>
        <p:spPr>
          <a:xfrm>
            <a:off x="4739402" y="2741533"/>
            <a:ext cx="2626995" cy="328255"/>
          </a:xfrm>
          <a:prstGeom prst="rect">
            <a:avLst/>
          </a:prstGeom>
          <a:noFill/>
          <a:ln/>
        </p:spPr>
        <p:txBody>
          <a:bodyPr wrap="none" lIns="0" tIns="0" rIns="0" bIns="0" rtlCol="0" anchor="t"/>
          <a:lstStyle/>
          <a:p>
            <a:pPr marL="0" indent="0" algn="l">
              <a:lnSpc>
                <a:spcPts val="2550"/>
              </a:lnSpc>
              <a:buNone/>
            </a:pPr>
            <a:r>
              <a:rPr lang="en-US" sz="2050" dirty="0">
                <a:solidFill>
                  <a:srgbClr val="3B3535"/>
                </a:solidFill>
                <a:latin typeface="Red Hat Text" pitchFamily="34" charset="0"/>
                <a:ea typeface="Red Hat Text" pitchFamily="34" charset="-122"/>
                <a:cs typeface="Red Hat Text" pitchFamily="34" charset="-120"/>
              </a:rPr>
              <a:t>Improved Quality</a:t>
            </a:r>
            <a:endParaRPr lang="en-US" sz="2050" dirty="0"/>
          </a:p>
        </p:txBody>
      </p:sp>
      <p:sp>
        <p:nvSpPr>
          <p:cNvPr id="9" name="Text 4"/>
          <p:cNvSpPr/>
          <p:nvPr/>
        </p:nvSpPr>
        <p:spPr>
          <a:xfrm>
            <a:off x="4739402" y="3203734"/>
            <a:ext cx="3623072" cy="1071920"/>
          </a:xfrm>
          <a:prstGeom prst="rect">
            <a:avLst/>
          </a:prstGeom>
          <a:noFill/>
          <a:ln/>
        </p:spPr>
        <p:txBody>
          <a:bodyPr wrap="square" lIns="0" tIns="0" rIns="0" bIns="0" rtlCol="0" anchor="t"/>
          <a:lstStyle/>
          <a:p>
            <a:pPr marL="0" indent="0" algn="l">
              <a:lnSpc>
                <a:spcPts val="2800"/>
              </a:lnSpc>
              <a:buNone/>
            </a:pPr>
            <a:r>
              <a:rPr lang="en-US" sz="1750" dirty="0">
                <a:solidFill>
                  <a:srgbClr val="3B3535"/>
                </a:solidFill>
                <a:latin typeface="Roboto Light" pitchFamily="34" charset="0"/>
                <a:ea typeface="Roboto Light" pitchFamily="34" charset="-122"/>
                <a:cs typeface="Roboto Light" pitchFamily="34" charset="-120"/>
              </a:rPr>
              <a:t>Comprehensive testing and debugging ensure high-quality APIs that meet your requirements.</a:t>
            </a:r>
            <a:endParaRPr lang="en-US" sz="1750" dirty="0"/>
          </a:p>
        </p:txBody>
      </p:sp>
      <p:pic>
        <p:nvPicPr>
          <p:cNvPr id="10" name="Image 3" descr="preencoded.png"/>
          <p:cNvPicPr>
            <a:picLocks noChangeAspect="1"/>
          </p:cNvPicPr>
          <p:nvPr/>
        </p:nvPicPr>
        <p:blipFill>
          <a:blip r:embed="rId6"/>
          <a:stretch>
            <a:fillRect/>
          </a:stretch>
        </p:blipFill>
        <p:spPr>
          <a:xfrm>
            <a:off x="781526" y="4945499"/>
            <a:ext cx="558165" cy="558165"/>
          </a:xfrm>
          <a:prstGeom prst="rect">
            <a:avLst/>
          </a:prstGeom>
        </p:spPr>
      </p:pic>
      <p:sp>
        <p:nvSpPr>
          <p:cNvPr id="11" name="Text 5"/>
          <p:cNvSpPr/>
          <p:nvPr/>
        </p:nvSpPr>
        <p:spPr>
          <a:xfrm>
            <a:off x="781526" y="5726906"/>
            <a:ext cx="2647593" cy="328255"/>
          </a:xfrm>
          <a:prstGeom prst="rect">
            <a:avLst/>
          </a:prstGeom>
          <a:noFill/>
          <a:ln/>
        </p:spPr>
        <p:txBody>
          <a:bodyPr wrap="none" lIns="0" tIns="0" rIns="0" bIns="0" rtlCol="0" anchor="t"/>
          <a:lstStyle/>
          <a:p>
            <a:pPr marL="0" indent="0" algn="l">
              <a:lnSpc>
                <a:spcPts val="2550"/>
              </a:lnSpc>
              <a:buNone/>
            </a:pPr>
            <a:r>
              <a:rPr lang="en-US" sz="2050" dirty="0">
                <a:solidFill>
                  <a:srgbClr val="3B3535"/>
                </a:solidFill>
                <a:latin typeface="Red Hat Text" pitchFamily="34" charset="0"/>
                <a:ea typeface="Red Hat Text" pitchFamily="34" charset="-122"/>
                <a:cs typeface="Red Hat Text" pitchFamily="34" charset="-120"/>
              </a:rPr>
              <a:t>Enhanced Productivity</a:t>
            </a:r>
            <a:endParaRPr lang="en-US" sz="2050" dirty="0"/>
          </a:p>
        </p:txBody>
      </p:sp>
      <p:sp>
        <p:nvSpPr>
          <p:cNvPr id="12" name="Text 6"/>
          <p:cNvSpPr/>
          <p:nvPr/>
        </p:nvSpPr>
        <p:spPr>
          <a:xfrm>
            <a:off x="781526" y="6189107"/>
            <a:ext cx="3622953" cy="1071920"/>
          </a:xfrm>
          <a:prstGeom prst="rect">
            <a:avLst/>
          </a:prstGeom>
          <a:noFill/>
          <a:ln/>
        </p:spPr>
        <p:txBody>
          <a:bodyPr wrap="square" lIns="0" tIns="0" rIns="0" bIns="0" rtlCol="0" anchor="t"/>
          <a:lstStyle/>
          <a:p>
            <a:pPr marL="0" indent="0" algn="l">
              <a:lnSpc>
                <a:spcPts val="2800"/>
              </a:lnSpc>
              <a:buNone/>
            </a:pPr>
            <a:r>
              <a:rPr lang="en-US" sz="1750" dirty="0">
                <a:solidFill>
                  <a:srgbClr val="3B3535"/>
                </a:solidFill>
                <a:latin typeface="Roboto Light" pitchFamily="34" charset="0"/>
                <a:ea typeface="Roboto Light" pitchFamily="34" charset="-122"/>
                <a:cs typeface="Roboto Light" pitchFamily="34" charset="-120"/>
              </a:rPr>
              <a:t>Team collaboration tools streamline workflows, increasing productivity and efficiency.</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837724" y="733663"/>
            <a:ext cx="6722031" cy="704017"/>
          </a:xfrm>
          <a:prstGeom prst="rect">
            <a:avLst/>
          </a:prstGeom>
          <a:noFill/>
          <a:ln/>
        </p:spPr>
        <p:txBody>
          <a:bodyPr wrap="none" lIns="0" tIns="0" rIns="0" bIns="0" rtlCol="0" anchor="t"/>
          <a:lstStyle/>
          <a:p>
            <a:pPr marL="0" indent="0">
              <a:lnSpc>
                <a:spcPts val="5500"/>
              </a:lnSpc>
              <a:buNone/>
            </a:pPr>
            <a:r>
              <a:rPr lang="en-US" sz="4400" dirty="0">
                <a:solidFill>
                  <a:srgbClr val="1F1E1E"/>
                </a:solidFill>
                <a:latin typeface="Red Hat Text" pitchFamily="34" charset="0"/>
                <a:ea typeface="Red Hat Text" pitchFamily="34" charset="-122"/>
                <a:cs typeface="Red Hat Text" pitchFamily="34" charset="-120"/>
              </a:rPr>
              <a:t>Addressing Challenges</a:t>
            </a:r>
            <a:endParaRPr lang="en-US" sz="4400" dirty="0"/>
          </a:p>
        </p:txBody>
      </p:sp>
      <p:sp>
        <p:nvSpPr>
          <p:cNvPr id="4" name="Shape 1"/>
          <p:cNvSpPr/>
          <p:nvPr/>
        </p:nvSpPr>
        <p:spPr>
          <a:xfrm>
            <a:off x="1181457" y="1796653"/>
            <a:ext cx="30480" cy="5699284"/>
          </a:xfrm>
          <a:prstGeom prst="roundRect">
            <a:avLst>
              <a:gd name="adj" fmla="val 117806"/>
            </a:avLst>
          </a:prstGeom>
          <a:solidFill>
            <a:srgbClr val="D9CECE"/>
          </a:solidFill>
          <a:ln/>
        </p:spPr>
      </p:sp>
      <p:sp>
        <p:nvSpPr>
          <p:cNvPr id="5" name="Shape 2"/>
          <p:cNvSpPr/>
          <p:nvPr/>
        </p:nvSpPr>
        <p:spPr>
          <a:xfrm>
            <a:off x="1435477" y="2319814"/>
            <a:ext cx="837724" cy="30480"/>
          </a:xfrm>
          <a:prstGeom prst="roundRect">
            <a:avLst>
              <a:gd name="adj" fmla="val 117806"/>
            </a:avLst>
          </a:prstGeom>
          <a:solidFill>
            <a:srgbClr val="D9CECE"/>
          </a:solidFill>
          <a:ln/>
        </p:spPr>
      </p:sp>
      <p:sp>
        <p:nvSpPr>
          <p:cNvPr id="6" name="Shape 3"/>
          <p:cNvSpPr/>
          <p:nvPr/>
        </p:nvSpPr>
        <p:spPr>
          <a:xfrm>
            <a:off x="927437" y="2065853"/>
            <a:ext cx="538520" cy="538520"/>
          </a:xfrm>
          <a:prstGeom prst="roundRect">
            <a:avLst>
              <a:gd name="adj" fmla="val 6668"/>
            </a:avLst>
          </a:prstGeom>
          <a:solidFill>
            <a:srgbClr val="F3E8E8"/>
          </a:solidFill>
          <a:ln/>
        </p:spPr>
      </p:sp>
      <p:sp>
        <p:nvSpPr>
          <p:cNvPr id="7" name="Text 4"/>
          <p:cNvSpPr/>
          <p:nvPr/>
        </p:nvSpPr>
        <p:spPr>
          <a:xfrm>
            <a:off x="1144726" y="2166104"/>
            <a:ext cx="103823" cy="337899"/>
          </a:xfrm>
          <a:prstGeom prst="rect">
            <a:avLst/>
          </a:prstGeom>
          <a:noFill/>
          <a:ln/>
        </p:spPr>
        <p:txBody>
          <a:bodyPr wrap="none" lIns="0" tIns="0" rIns="0" bIns="0" rtlCol="0" anchor="t"/>
          <a:lstStyle/>
          <a:p>
            <a:pPr marL="0" indent="0" algn="ctr">
              <a:lnSpc>
                <a:spcPts val="2650"/>
              </a:lnSpc>
              <a:buNone/>
            </a:pPr>
            <a:r>
              <a:rPr lang="en-US" sz="2650" dirty="0">
                <a:solidFill>
                  <a:srgbClr val="3B3535"/>
                </a:solidFill>
                <a:latin typeface="Red Hat Text" pitchFamily="34" charset="0"/>
                <a:ea typeface="Red Hat Text" pitchFamily="34" charset="-122"/>
                <a:cs typeface="Red Hat Text" pitchFamily="34" charset="-120"/>
              </a:rPr>
              <a:t>1</a:t>
            </a:r>
            <a:endParaRPr lang="en-US" sz="2650" dirty="0"/>
          </a:p>
        </p:txBody>
      </p:sp>
      <p:sp>
        <p:nvSpPr>
          <p:cNvPr id="8" name="Text 5"/>
          <p:cNvSpPr/>
          <p:nvPr/>
        </p:nvSpPr>
        <p:spPr>
          <a:xfrm>
            <a:off x="2513290" y="2035969"/>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Red Hat Text" pitchFamily="34" charset="0"/>
                <a:ea typeface="Red Hat Text" pitchFamily="34" charset="-122"/>
                <a:cs typeface="Red Hat Text" pitchFamily="34" charset="-120"/>
              </a:rPr>
              <a:t>Version Control</a:t>
            </a:r>
            <a:endParaRPr lang="en-US" sz="2200" dirty="0"/>
          </a:p>
        </p:txBody>
      </p:sp>
      <p:sp>
        <p:nvSpPr>
          <p:cNvPr id="9" name="Text 6"/>
          <p:cNvSpPr/>
          <p:nvPr/>
        </p:nvSpPr>
        <p:spPr>
          <a:xfrm>
            <a:off x="2513290" y="2531507"/>
            <a:ext cx="5792986" cy="766048"/>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Manage API versions efficiently with Postman's built-in version control features.</a:t>
            </a:r>
            <a:endParaRPr lang="en-US" sz="1850" dirty="0"/>
          </a:p>
        </p:txBody>
      </p:sp>
      <p:sp>
        <p:nvSpPr>
          <p:cNvPr id="10" name="Shape 7"/>
          <p:cNvSpPr/>
          <p:nvPr/>
        </p:nvSpPr>
        <p:spPr>
          <a:xfrm>
            <a:off x="1435477" y="4299347"/>
            <a:ext cx="837724" cy="30480"/>
          </a:xfrm>
          <a:prstGeom prst="roundRect">
            <a:avLst>
              <a:gd name="adj" fmla="val 117806"/>
            </a:avLst>
          </a:prstGeom>
          <a:solidFill>
            <a:srgbClr val="D9CECE"/>
          </a:solidFill>
          <a:ln/>
        </p:spPr>
      </p:sp>
      <p:sp>
        <p:nvSpPr>
          <p:cNvPr id="11" name="Shape 8"/>
          <p:cNvSpPr/>
          <p:nvPr/>
        </p:nvSpPr>
        <p:spPr>
          <a:xfrm>
            <a:off x="927437" y="4045387"/>
            <a:ext cx="538520" cy="538520"/>
          </a:xfrm>
          <a:prstGeom prst="roundRect">
            <a:avLst>
              <a:gd name="adj" fmla="val 6668"/>
            </a:avLst>
          </a:prstGeom>
          <a:solidFill>
            <a:srgbClr val="F3E8E8"/>
          </a:solidFill>
          <a:ln/>
        </p:spPr>
      </p:sp>
      <p:sp>
        <p:nvSpPr>
          <p:cNvPr id="12" name="Text 9"/>
          <p:cNvSpPr/>
          <p:nvPr/>
        </p:nvSpPr>
        <p:spPr>
          <a:xfrm>
            <a:off x="1095315" y="4145637"/>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3B3535"/>
                </a:solidFill>
                <a:latin typeface="Red Hat Text" pitchFamily="34" charset="0"/>
                <a:ea typeface="Red Hat Text" pitchFamily="34" charset="-122"/>
                <a:cs typeface="Red Hat Text" pitchFamily="34" charset="-120"/>
              </a:rPr>
              <a:t>2</a:t>
            </a:r>
            <a:endParaRPr lang="en-US" sz="2650" dirty="0"/>
          </a:p>
        </p:txBody>
      </p:sp>
      <p:sp>
        <p:nvSpPr>
          <p:cNvPr id="13" name="Text 10"/>
          <p:cNvSpPr/>
          <p:nvPr/>
        </p:nvSpPr>
        <p:spPr>
          <a:xfrm>
            <a:off x="2513290" y="4015502"/>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Red Hat Text" pitchFamily="34" charset="0"/>
                <a:ea typeface="Red Hat Text" pitchFamily="34" charset="-122"/>
                <a:cs typeface="Red Hat Text" pitchFamily="34" charset="-120"/>
              </a:rPr>
              <a:t>Documentation</a:t>
            </a:r>
            <a:endParaRPr lang="en-US" sz="2200" dirty="0"/>
          </a:p>
        </p:txBody>
      </p:sp>
      <p:sp>
        <p:nvSpPr>
          <p:cNvPr id="14" name="Text 11"/>
          <p:cNvSpPr/>
          <p:nvPr/>
        </p:nvSpPr>
        <p:spPr>
          <a:xfrm>
            <a:off x="2513290" y="4511040"/>
            <a:ext cx="5792986" cy="766048"/>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Generate clear and comprehensive API documentation for easy understanding and collaboration.</a:t>
            </a:r>
            <a:endParaRPr lang="en-US" sz="1850" dirty="0"/>
          </a:p>
        </p:txBody>
      </p:sp>
      <p:sp>
        <p:nvSpPr>
          <p:cNvPr id="15" name="Shape 12"/>
          <p:cNvSpPr/>
          <p:nvPr/>
        </p:nvSpPr>
        <p:spPr>
          <a:xfrm>
            <a:off x="1435477" y="6278880"/>
            <a:ext cx="837724" cy="30480"/>
          </a:xfrm>
          <a:prstGeom prst="roundRect">
            <a:avLst>
              <a:gd name="adj" fmla="val 117806"/>
            </a:avLst>
          </a:prstGeom>
          <a:solidFill>
            <a:srgbClr val="D9CECE"/>
          </a:solidFill>
          <a:ln/>
        </p:spPr>
      </p:sp>
      <p:sp>
        <p:nvSpPr>
          <p:cNvPr id="16" name="Shape 13"/>
          <p:cNvSpPr/>
          <p:nvPr/>
        </p:nvSpPr>
        <p:spPr>
          <a:xfrm>
            <a:off x="927437" y="6024920"/>
            <a:ext cx="538520" cy="538520"/>
          </a:xfrm>
          <a:prstGeom prst="roundRect">
            <a:avLst>
              <a:gd name="adj" fmla="val 6668"/>
            </a:avLst>
          </a:prstGeom>
          <a:solidFill>
            <a:srgbClr val="F3E8E8"/>
          </a:solidFill>
          <a:ln/>
        </p:spPr>
      </p:sp>
      <p:sp>
        <p:nvSpPr>
          <p:cNvPr id="17" name="Text 14"/>
          <p:cNvSpPr/>
          <p:nvPr/>
        </p:nvSpPr>
        <p:spPr>
          <a:xfrm>
            <a:off x="1095315" y="6125170"/>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3B3535"/>
                </a:solidFill>
                <a:latin typeface="Red Hat Text" pitchFamily="34" charset="0"/>
                <a:ea typeface="Red Hat Text" pitchFamily="34" charset="-122"/>
                <a:cs typeface="Red Hat Text" pitchFamily="34" charset="-120"/>
              </a:rPr>
              <a:t>3</a:t>
            </a:r>
            <a:endParaRPr lang="en-US" sz="2650" dirty="0"/>
          </a:p>
        </p:txBody>
      </p:sp>
      <p:sp>
        <p:nvSpPr>
          <p:cNvPr id="18" name="Text 15"/>
          <p:cNvSpPr/>
          <p:nvPr/>
        </p:nvSpPr>
        <p:spPr>
          <a:xfrm>
            <a:off x="2513290" y="5995035"/>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Red Hat Text" pitchFamily="34" charset="0"/>
                <a:ea typeface="Red Hat Text" pitchFamily="34" charset="-122"/>
                <a:cs typeface="Red Hat Text" pitchFamily="34" charset="-120"/>
              </a:rPr>
              <a:t>Security</a:t>
            </a:r>
            <a:endParaRPr lang="en-US" sz="2200" dirty="0"/>
          </a:p>
        </p:txBody>
      </p:sp>
      <p:sp>
        <p:nvSpPr>
          <p:cNvPr id="19" name="Text 16"/>
          <p:cNvSpPr/>
          <p:nvPr/>
        </p:nvSpPr>
        <p:spPr>
          <a:xfrm>
            <a:off x="2513290" y="6490573"/>
            <a:ext cx="5792986" cy="766048"/>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Secure your APIs with robust security features, including authentication and authorization.</a:t>
            </a:r>
            <a:endParaRPr lang="en-US" sz="1850" dirty="0"/>
          </a:p>
        </p:txBody>
      </p:sp>
      <p:pic>
        <p:nvPicPr>
          <p:cNvPr id="20" name="Image 0" descr="preencoded.png">
            <a:extLst>
              <a:ext uri="{FF2B5EF4-FFF2-40B4-BE49-F238E27FC236}">
                <a16:creationId xmlns:a16="http://schemas.microsoft.com/office/drawing/2014/main" id="{F06B2D7E-50D3-A3E6-893F-E214364B6F1E}"/>
              </a:ext>
            </a:extLst>
          </p:cNvPr>
          <p:cNvPicPr>
            <a:picLocks noChangeAspect="1"/>
          </p:cNvPicPr>
          <p:nvPr/>
        </p:nvPicPr>
        <p:blipFill>
          <a:blip r:embed="rId3"/>
          <a:stretch>
            <a:fillRect/>
          </a:stretch>
        </p:blipFill>
        <p:spPr>
          <a:xfrm>
            <a:off x="9144000" y="-14764"/>
            <a:ext cx="5486400" cy="82296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6324124" y="710803"/>
            <a:ext cx="7263170" cy="704017"/>
          </a:xfrm>
          <a:prstGeom prst="rect">
            <a:avLst/>
          </a:prstGeom>
          <a:noFill/>
          <a:ln/>
        </p:spPr>
        <p:txBody>
          <a:bodyPr wrap="none" lIns="0" tIns="0" rIns="0" bIns="0" rtlCol="0" anchor="t"/>
          <a:lstStyle/>
          <a:p>
            <a:pPr marL="0" indent="0">
              <a:lnSpc>
                <a:spcPts val="5500"/>
              </a:lnSpc>
              <a:buNone/>
            </a:pPr>
            <a:r>
              <a:rPr lang="en-US" sz="4400" dirty="0">
                <a:solidFill>
                  <a:srgbClr val="1F1E1E"/>
                </a:solidFill>
                <a:latin typeface="Red Hat Text" pitchFamily="34" charset="0"/>
                <a:ea typeface="Red Hat Text" pitchFamily="34" charset="-122"/>
                <a:cs typeface="Red Hat Text" pitchFamily="34" charset="-120"/>
              </a:rPr>
              <a:t>Boosting Team Collaboration</a:t>
            </a:r>
            <a:endParaRPr lang="en-US" sz="4400" dirty="0"/>
          </a:p>
        </p:txBody>
      </p:sp>
      <p:pic>
        <p:nvPicPr>
          <p:cNvPr id="4" name="Image 1" descr="preencoded.png"/>
          <p:cNvPicPr>
            <a:picLocks noChangeAspect="1"/>
          </p:cNvPicPr>
          <p:nvPr/>
        </p:nvPicPr>
        <p:blipFill>
          <a:blip r:embed="rId3"/>
          <a:stretch>
            <a:fillRect/>
          </a:stretch>
        </p:blipFill>
        <p:spPr>
          <a:xfrm>
            <a:off x="6324124" y="1773793"/>
            <a:ext cx="1196816" cy="1915001"/>
          </a:xfrm>
          <a:prstGeom prst="rect">
            <a:avLst/>
          </a:prstGeom>
        </p:spPr>
      </p:pic>
      <p:sp>
        <p:nvSpPr>
          <p:cNvPr id="5" name="Text 1"/>
          <p:cNvSpPr/>
          <p:nvPr/>
        </p:nvSpPr>
        <p:spPr>
          <a:xfrm>
            <a:off x="7879913" y="2013109"/>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Red Hat Text" pitchFamily="34" charset="0"/>
                <a:ea typeface="Red Hat Text" pitchFamily="34" charset="-122"/>
                <a:cs typeface="Red Hat Text" pitchFamily="34" charset="-120"/>
              </a:rPr>
              <a:t>Shared Workspaces</a:t>
            </a:r>
            <a:endParaRPr lang="en-US" sz="2200" dirty="0"/>
          </a:p>
        </p:txBody>
      </p:sp>
      <p:sp>
        <p:nvSpPr>
          <p:cNvPr id="6" name="Text 2"/>
          <p:cNvSpPr/>
          <p:nvPr/>
        </p:nvSpPr>
        <p:spPr>
          <a:xfrm>
            <a:off x="7879913" y="2508647"/>
            <a:ext cx="5912763" cy="766048"/>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Create shared workspaces for your team to collaborate on API projects.</a:t>
            </a:r>
            <a:endParaRPr lang="en-US" sz="1850" dirty="0"/>
          </a:p>
        </p:txBody>
      </p:sp>
      <p:pic>
        <p:nvPicPr>
          <p:cNvPr id="7" name="Image 2" descr="preencoded.png"/>
          <p:cNvPicPr>
            <a:picLocks noChangeAspect="1"/>
          </p:cNvPicPr>
          <p:nvPr/>
        </p:nvPicPr>
        <p:blipFill>
          <a:blip r:embed="rId4"/>
          <a:stretch>
            <a:fillRect/>
          </a:stretch>
        </p:blipFill>
        <p:spPr>
          <a:xfrm>
            <a:off x="6324124" y="3688794"/>
            <a:ext cx="1196816" cy="1915001"/>
          </a:xfrm>
          <a:prstGeom prst="rect">
            <a:avLst/>
          </a:prstGeom>
        </p:spPr>
      </p:pic>
      <p:sp>
        <p:nvSpPr>
          <p:cNvPr id="8" name="Text 3"/>
          <p:cNvSpPr/>
          <p:nvPr/>
        </p:nvSpPr>
        <p:spPr>
          <a:xfrm>
            <a:off x="7879913" y="3928110"/>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Red Hat Text" pitchFamily="34" charset="0"/>
                <a:ea typeface="Red Hat Text" pitchFamily="34" charset="-122"/>
                <a:cs typeface="Red Hat Text" pitchFamily="34" charset="-120"/>
              </a:rPr>
              <a:t>Version History</a:t>
            </a:r>
            <a:endParaRPr lang="en-US" sz="2200" dirty="0"/>
          </a:p>
        </p:txBody>
      </p:sp>
      <p:sp>
        <p:nvSpPr>
          <p:cNvPr id="9" name="Text 4"/>
          <p:cNvSpPr/>
          <p:nvPr/>
        </p:nvSpPr>
        <p:spPr>
          <a:xfrm>
            <a:off x="7879913" y="4423648"/>
            <a:ext cx="5912763" cy="766048"/>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Track changes and collaborate efficiently with version history and rollback capabilities.</a:t>
            </a:r>
            <a:endParaRPr lang="en-US" sz="1850" dirty="0"/>
          </a:p>
        </p:txBody>
      </p:sp>
      <p:pic>
        <p:nvPicPr>
          <p:cNvPr id="10" name="Image 3" descr="preencoded.png"/>
          <p:cNvPicPr>
            <a:picLocks noChangeAspect="1"/>
          </p:cNvPicPr>
          <p:nvPr/>
        </p:nvPicPr>
        <p:blipFill>
          <a:blip r:embed="rId5"/>
          <a:stretch>
            <a:fillRect/>
          </a:stretch>
        </p:blipFill>
        <p:spPr>
          <a:xfrm>
            <a:off x="6324124" y="5603796"/>
            <a:ext cx="1196816" cy="1915001"/>
          </a:xfrm>
          <a:prstGeom prst="rect">
            <a:avLst/>
          </a:prstGeom>
        </p:spPr>
      </p:pic>
      <p:sp>
        <p:nvSpPr>
          <p:cNvPr id="11" name="Text 5"/>
          <p:cNvSpPr/>
          <p:nvPr/>
        </p:nvSpPr>
        <p:spPr>
          <a:xfrm>
            <a:off x="7879913" y="5843111"/>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Red Hat Text" pitchFamily="34" charset="0"/>
                <a:ea typeface="Red Hat Text" pitchFamily="34" charset="-122"/>
                <a:cs typeface="Red Hat Text" pitchFamily="34" charset="-120"/>
              </a:rPr>
              <a:t>Team Communication</a:t>
            </a:r>
            <a:endParaRPr lang="en-US" sz="2200" dirty="0"/>
          </a:p>
        </p:txBody>
      </p:sp>
      <p:sp>
        <p:nvSpPr>
          <p:cNvPr id="12" name="Text 6"/>
          <p:cNvSpPr/>
          <p:nvPr/>
        </p:nvSpPr>
        <p:spPr>
          <a:xfrm>
            <a:off x="7879913" y="6338649"/>
            <a:ext cx="5912763" cy="766048"/>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Built-in communication tools facilitate seamless collaboration and feedback.</a:t>
            </a:r>
            <a:endParaRPr lang="en-US" sz="1850" dirty="0"/>
          </a:p>
        </p:txBody>
      </p:sp>
      <p:pic>
        <p:nvPicPr>
          <p:cNvPr id="14" name="Picture 13">
            <a:extLst>
              <a:ext uri="{FF2B5EF4-FFF2-40B4-BE49-F238E27FC236}">
                <a16:creationId xmlns:a16="http://schemas.microsoft.com/office/drawing/2014/main" id="{D435B471-039E-4DB7-5FA7-53FD11B7C622}"/>
              </a:ext>
            </a:extLst>
          </p:cNvPr>
          <p:cNvPicPr>
            <a:picLocks noChangeAspect="1"/>
          </p:cNvPicPr>
          <p:nvPr/>
        </p:nvPicPr>
        <p:blipFill>
          <a:blip r:embed="rId6"/>
          <a:stretch>
            <a:fillRect/>
          </a:stretch>
        </p:blipFill>
        <p:spPr>
          <a:xfrm>
            <a:off x="12566214" y="7739438"/>
            <a:ext cx="2064186" cy="388654"/>
          </a:xfrm>
          <a:prstGeom prst="rect">
            <a:avLst/>
          </a:prstGeom>
        </p:spPr>
      </p:pic>
      <p:pic>
        <p:nvPicPr>
          <p:cNvPr id="22" name="Picture 21">
            <a:extLst>
              <a:ext uri="{FF2B5EF4-FFF2-40B4-BE49-F238E27FC236}">
                <a16:creationId xmlns:a16="http://schemas.microsoft.com/office/drawing/2014/main" id="{55786E20-D9FF-99EE-6DC3-5DD8BECAA962}"/>
              </a:ext>
            </a:extLst>
          </p:cNvPr>
          <p:cNvPicPr>
            <a:picLocks noChangeAspect="1"/>
          </p:cNvPicPr>
          <p:nvPr/>
        </p:nvPicPr>
        <p:blipFill>
          <a:blip r:embed="rId7"/>
          <a:stretch>
            <a:fillRect/>
          </a:stretch>
        </p:blipFill>
        <p:spPr>
          <a:xfrm>
            <a:off x="234589" y="1435256"/>
            <a:ext cx="5730562" cy="484584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92160"/>
          </a:xfrm>
          <a:prstGeom prst="rect">
            <a:avLst/>
          </a:prstGeom>
        </p:spPr>
      </p:pic>
      <p:sp>
        <p:nvSpPr>
          <p:cNvPr id="3" name="Text 0"/>
          <p:cNvSpPr/>
          <p:nvPr/>
        </p:nvSpPr>
        <p:spPr>
          <a:xfrm>
            <a:off x="184731" y="3125212"/>
            <a:ext cx="5632490" cy="704017"/>
          </a:xfrm>
          <a:prstGeom prst="rect">
            <a:avLst/>
          </a:prstGeom>
          <a:noFill/>
          <a:ln/>
        </p:spPr>
        <p:txBody>
          <a:bodyPr wrap="none" lIns="0" tIns="0" rIns="0" bIns="0" rtlCol="0" anchor="t"/>
          <a:lstStyle/>
          <a:p>
            <a:pPr marL="0" indent="0">
              <a:lnSpc>
                <a:spcPts val="5500"/>
              </a:lnSpc>
              <a:buNone/>
            </a:pPr>
            <a:r>
              <a:rPr lang="en-US" sz="4400" dirty="0">
                <a:solidFill>
                  <a:srgbClr val="1F1E1E"/>
                </a:solidFill>
                <a:latin typeface="Red Hat Text" pitchFamily="34" charset="0"/>
                <a:ea typeface="Red Hat Text" pitchFamily="34" charset="-122"/>
                <a:cs typeface="Red Hat Text" pitchFamily="34" charset="-120"/>
              </a:rPr>
              <a:t>Q&amp;A and Conclusion</a:t>
            </a:r>
            <a:endParaRPr lang="en-US" sz="4400" dirty="0"/>
          </a:p>
        </p:txBody>
      </p:sp>
      <p:sp>
        <p:nvSpPr>
          <p:cNvPr id="4" name="Text 1"/>
          <p:cNvSpPr/>
          <p:nvPr/>
        </p:nvSpPr>
        <p:spPr>
          <a:xfrm>
            <a:off x="837724" y="5759291"/>
            <a:ext cx="12954952" cy="766048"/>
          </a:xfrm>
          <a:prstGeom prst="rect">
            <a:avLst/>
          </a:prstGeom>
          <a:noFill/>
          <a:ln/>
        </p:spPr>
        <p:txBody>
          <a:bodyPr wrap="square" lIns="0" tIns="0" rIns="0" bIns="0" rtlCol="0" anchor="t"/>
          <a:lstStyle/>
          <a:p>
            <a:pPr marL="0" indent="0">
              <a:lnSpc>
                <a:spcPts val="3000"/>
              </a:lnSpc>
              <a:buNone/>
            </a:pPr>
            <a:endParaRPr lang="en-US" sz="1850" dirty="0"/>
          </a:p>
        </p:txBody>
      </p:sp>
      <p:pic>
        <p:nvPicPr>
          <p:cNvPr id="6" name="Picture 5">
            <a:extLst>
              <a:ext uri="{FF2B5EF4-FFF2-40B4-BE49-F238E27FC236}">
                <a16:creationId xmlns:a16="http://schemas.microsoft.com/office/drawing/2014/main" id="{A2D07089-8614-8F27-B035-4356406FB480}"/>
              </a:ext>
            </a:extLst>
          </p:cNvPr>
          <p:cNvPicPr>
            <a:picLocks noChangeAspect="1"/>
          </p:cNvPicPr>
          <p:nvPr/>
        </p:nvPicPr>
        <p:blipFill>
          <a:blip r:embed="rId4"/>
          <a:stretch>
            <a:fillRect/>
          </a:stretch>
        </p:blipFill>
        <p:spPr>
          <a:xfrm>
            <a:off x="12855387" y="7739438"/>
            <a:ext cx="1775013" cy="388654"/>
          </a:xfrm>
          <a:prstGeom prst="rect">
            <a:avLst/>
          </a:prstGeom>
        </p:spPr>
      </p:pic>
      <p:sp>
        <p:nvSpPr>
          <p:cNvPr id="11" name="TextBox 10">
            <a:extLst>
              <a:ext uri="{FF2B5EF4-FFF2-40B4-BE49-F238E27FC236}">
                <a16:creationId xmlns:a16="http://schemas.microsoft.com/office/drawing/2014/main" id="{8D45E4AF-7F70-37AD-C777-24E64ADB4363}"/>
              </a:ext>
            </a:extLst>
          </p:cNvPr>
          <p:cNvSpPr txBox="1"/>
          <p:nvPr/>
        </p:nvSpPr>
        <p:spPr>
          <a:xfrm>
            <a:off x="3636085" y="4114800"/>
            <a:ext cx="184731" cy="369332"/>
          </a:xfrm>
          <a:prstGeom prst="rect">
            <a:avLst/>
          </a:prstGeom>
          <a:noFill/>
        </p:spPr>
        <p:txBody>
          <a:bodyPr wrap="none" rtlCol="0">
            <a:spAutoFit/>
          </a:bodyPr>
          <a:lstStyle/>
          <a:p>
            <a:endParaRPr lang="en-IN" dirty="0"/>
          </a:p>
        </p:txBody>
      </p:sp>
      <p:sp>
        <p:nvSpPr>
          <p:cNvPr id="15" name="Rectangle 4">
            <a:extLst>
              <a:ext uri="{FF2B5EF4-FFF2-40B4-BE49-F238E27FC236}">
                <a16:creationId xmlns:a16="http://schemas.microsoft.com/office/drawing/2014/main" id="{BD0F4065-621A-12D4-AD88-DDFF3906C6F4}"/>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 name="Rectangle 10">
            <a:extLst>
              <a:ext uri="{FF2B5EF4-FFF2-40B4-BE49-F238E27FC236}">
                <a16:creationId xmlns:a16="http://schemas.microsoft.com/office/drawing/2014/main" id="{6CD7B766-911C-E8EC-F241-FFCA5E118BFB}"/>
              </a:ext>
            </a:extLst>
          </p:cNvPr>
          <p:cNvSpPr>
            <a:spLocks noChangeArrowheads="1"/>
          </p:cNvSpPr>
          <p:nvPr/>
        </p:nvSpPr>
        <p:spPr bwMode="auto">
          <a:xfrm>
            <a:off x="184731" y="3594548"/>
            <a:ext cx="760022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How does Postman make version control easier?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How does Postman help with API testing beyond just sending requests?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Can Postman be used for continuous integration (CI) testing? </a:t>
            </a:r>
          </a:p>
        </p:txBody>
      </p:sp>
      <p:sp>
        <p:nvSpPr>
          <p:cNvPr id="5" name="Rectangle 10">
            <a:extLst>
              <a:ext uri="{FF2B5EF4-FFF2-40B4-BE49-F238E27FC236}">
                <a16:creationId xmlns:a16="http://schemas.microsoft.com/office/drawing/2014/main" id="{292C0A50-0960-C78F-C2B7-59AA4320C7DA}"/>
              </a:ext>
            </a:extLst>
          </p:cNvPr>
          <p:cNvSpPr>
            <a:spLocks noChangeArrowheads="1"/>
          </p:cNvSpPr>
          <p:nvPr/>
        </p:nvSpPr>
        <p:spPr bwMode="auto">
          <a:xfrm>
            <a:off x="184731" y="5098942"/>
            <a:ext cx="806663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b="0" i="0" dirty="0">
                <a:solidFill>
                  <a:srgbClr val="000000"/>
                </a:solidFill>
                <a:effectLst/>
                <a:latin typeface="Lato" panose="020F0502020204030203" pitchFamily="34" charset="0"/>
              </a:rPr>
              <a:t>Whether you're a developer working on a side project or part of a large team, </a:t>
            </a:r>
          </a:p>
          <a:p>
            <a:pPr marL="0" marR="0" lvl="0" indent="0" algn="l" defTabSz="914400" rtl="0" eaLnBrk="0" fontAlgn="base" latinLnBrk="0" hangingPunct="0">
              <a:lnSpc>
                <a:spcPct val="100000"/>
              </a:lnSpc>
              <a:spcBef>
                <a:spcPct val="0"/>
              </a:spcBef>
              <a:spcAft>
                <a:spcPct val="0"/>
              </a:spcAft>
              <a:buClrTx/>
              <a:buSzTx/>
              <a:buFontTx/>
              <a:buNone/>
              <a:tabLst/>
            </a:pPr>
            <a:r>
              <a:rPr lang="en-US" b="0" i="0" dirty="0">
                <a:solidFill>
                  <a:srgbClr val="000000"/>
                </a:solidFill>
                <a:effectLst/>
                <a:latin typeface="Lato" panose="020F0502020204030203" pitchFamily="34" charset="0"/>
              </a:rPr>
              <a:t>Postman is here to make your life easier.</a:t>
            </a:r>
            <a:br>
              <a:rPr lang="en-US" dirty="0"/>
            </a:br>
            <a:endParaRPr kumimoji="0" lang="en-US" altLang="en-US" sz="180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TotalTime>
  <Words>435</Words>
  <Application>Microsoft Office PowerPoint</Application>
  <PresentationFormat>Custom</PresentationFormat>
  <Paragraphs>62</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Lato</vt:lpstr>
      <vt:lpstr>Red Hat Text</vt:lpstr>
      <vt:lpstr>Roboto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Aadarsh Nagrath</cp:lastModifiedBy>
  <cp:revision>12</cp:revision>
  <dcterms:created xsi:type="dcterms:W3CDTF">2024-12-26T17:17:06Z</dcterms:created>
  <dcterms:modified xsi:type="dcterms:W3CDTF">2024-12-26T19:51:40Z</dcterms:modified>
</cp:coreProperties>
</file>